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.jpg" ContentType="image/jpeg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ppt/media/image13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375" r:id="rId2"/>
    <p:sldId id="259" r:id="rId3"/>
    <p:sldId id="373" r:id="rId4"/>
    <p:sldId id="385" r:id="rId5"/>
    <p:sldId id="258" r:id="rId6"/>
    <p:sldId id="386" r:id="rId7"/>
    <p:sldId id="354" r:id="rId8"/>
    <p:sldId id="376" r:id="rId9"/>
    <p:sldId id="378" r:id="rId10"/>
    <p:sldId id="382" r:id="rId11"/>
    <p:sldId id="381" r:id="rId12"/>
    <p:sldId id="379" r:id="rId13"/>
    <p:sldId id="383" r:id="rId14"/>
    <p:sldId id="387" r:id="rId15"/>
    <p:sldId id="388" r:id="rId16"/>
    <p:sldId id="384" r:id="rId17"/>
    <p:sldId id="389" r:id="rId18"/>
    <p:sldId id="390" r:id="rId19"/>
    <p:sldId id="380" r:id="rId20"/>
    <p:sldId id="344" r:id="rId21"/>
    <p:sldId id="360" r:id="rId22"/>
  </p:sldIdLst>
  <p:sldSz cx="9144000" cy="5715000" type="screen16x10"/>
  <p:notesSz cx="6858000" cy="9144000"/>
  <p:embeddedFontLst>
    <p:embeddedFont>
      <p:font typeface="나눔스퀘어" panose="020B0600000101010101" pitchFamily="50" charset="-127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배달의민족 주아" panose="020B0600000101010101" charset="-127"/>
      <p:regular r:id="rId26"/>
    </p:embeddedFont>
    <p:embeddedFont>
      <p:font typeface="나눔고딕" panose="020D0604000000000000" pitchFamily="50" charset="-127"/>
      <p:regular r:id="rId27"/>
      <p:bold r:id="rId28"/>
    </p:embeddedFont>
    <p:embeddedFont>
      <p:font typeface="나눔고딕 ExtraBold" panose="020D0904000000000000" pitchFamily="50" charset="-127"/>
      <p:bold r:id="rId29"/>
    </p:embeddedFont>
    <p:embeddedFont>
      <p:font typeface="나눔바른고딕 Light" panose="020B0603020101020101" pitchFamily="50" charset="-127"/>
      <p:regular r:id="rId30"/>
    </p:embeddedFont>
    <p:embeddedFont>
      <p:font typeface="나눔손글씨 펜" panose="03040600000000000000" pitchFamily="66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보람 M" panose="02020603020101020101" pitchFamily="18" charset="-127"/>
      <p:regular r:id="rId34"/>
    </p:embeddedFont>
    <p:embeddedFont>
      <p:font typeface="야놀자 야체 B" panose="02020603020101020101" pitchFamily="18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A7B8B"/>
    <a:srgbClr val="E8ECE5"/>
    <a:srgbClr val="E8C0C0"/>
    <a:srgbClr val="C0C0C0"/>
    <a:srgbClr val="8EB4E3"/>
    <a:srgbClr val="F16461"/>
    <a:srgbClr val="0DA2B6"/>
    <a:srgbClr val="FAC11E"/>
    <a:srgbClr val="ED6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85502" autoAdjust="0"/>
  </p:normalViewPr>
  <p:slideViewPr>
    <p:cSldViewPr>
      <p:cViewPr varScale="1">
        <p:scale>
          <a:sx n="86" d="100"/>
          <a:sy n="86" d="100"/>
        </p:scale>
        <p:origin x="102" y="112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지영이 이야기</a:t>
            </a:r>
            <a:r>
              <a:rPr lang="ko-KR" altLang="en-US" baseline="0" dirty="0"/>
              <a:t>  동아리</a:t>
            </a:r>
            <a:r>
              <a:rPr lang="en-US" altLang="ko-KR" baseline="0" dirty="0"/>
              <a:t>: 30~40</a:t>
            </a:r>
            <a:r>
              <a:rPr lang="ko-KR" altLang="en-US" baseline="0" dirty="0"/>
              <a:t>명 총무가 한 명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일일이 입금했는지 </a:t>
            </a:r>
            <a:r>
              <a:rPr lang="ko-KR" altLang="en-US" baseline="0" dirty="0" err="1"/>
              <a:t>안했는지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알아봐야하고</a:t>
            </a:r>
            <a:r>
              <a:rPr lang="ko-KR" altLang="en-US" baseline="0" dirty="0"/>
              <a:t> 입금 </a:t>
            </a:r>
            <a:r>
              <a:rPr lang="ko-KR" altLang="en-US" baseline="0" dirty="0" err="1"/>
              <a:t>안한</a:t>
            </a:r>
            <a:r>
              <a:rPr lang="ko-KR" altLang="en-US" baseline="0" dirty="0"/>
              <a:t> 사람들은 또 전화를 </a:t>
            </a:r>
            <a:r>
              <a:rPr lang="ko-KR" altLang="en-US" baseline="0" dirty="0" err="1"/>
              <a:t>돌려야하죠</a:t>
            </a:r>
            <a:r>
              <a:rPr lang="en-US" altLang="ko-KR" baseline="0" dirty="0"/>
              <a:t>.</a:t>
            </a:r>
          </a:p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19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19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컨비니언스다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편리함으로 초기 충성 고객을 유치하겠습니다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번째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비헤이비어다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유저들이 주변 사람들과 함께 쓰는 행동으로 이어지게 만들겠습니다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라이프스타일이다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결제 시스템 그리고 더치페이송금 서비스</a:t>
            </a:r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등의 기능으로 </a:t>
            </a:r>
            <a:endParaRPr lang="en-US" altLang="ko-KR" sz="800" b="0" baseline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언제나 사용하는 모두의 생활이 되는 서비스로 만들겠습니다</a:t>
            </a:r>
            <a:r>
              <a:rPr lang="en-US" altLang="ko-KR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저희의 비전인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800" b="0" dirty="0"/>
              <a:t>이를 통해 우리의 비전인</a:t>
            </a:r>
            <a:r>
              <a:rPr lang="en-US" altLang="ko-KR" sz="800" b="0" dirty="0"/>
              <a:t>, (</a:t>
            </a:r>
            <a:r>
              <a:rPr lang="ko-KR" altLang="en-US" sz="800" b="0" dirty="0"/>
              <a:t>전환</a:t>
            </a:r>
            <a:r>
              <a:rPr lang="en-US" altLang="ko-KR" sz="800" b="0" dirty="0"/>
              <a:t>) </a:t>
            </a:r>
            <a:r>
              <a:rPr lang="ko-KR" altLang="en-US" sz="800" b="0" dirty="0"/>
              <a:t>모두의 모임을 즐겁게</a:t>
            </a:r>
            <a:r>
              <a:rPr lang="en-US" altLang="ko-KR" sz="800" b="0" dirty="0"/>
              <a:t>! </a:t>
            </a:r>
            <a:r>
              <a:rPr lang="ko-KR" altLang="en-US" sz="800" b="0" dirty="0"/>
              <a:t>만드는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정치적으로는 금융위원회가 올해 </a:t>
            </a:r>
            <a:r>
              <a:rPr lang="en-US" altLang="ko-KR" dirty="0"/>
              <a:t>3</a:t>
            </a:r>
            <a:r>
              <a:rPr lang="ko-KR" altLang="en-US" dirty="0"/>
              <a:t>월 금융개혁 입법 가속화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경제에서는 오락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문화 서비스 등 모임과 관련된 지출비가 증가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70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정치적으로는 금융위원회가 올해 </a:t>
            </a:r>
            <a:r>
              <a:rPr lang="en-US" altLang="ko-KR" dirty="0"/>
              <a:t>3</a:t>
            </a:r>
            <a:r>
              <a:rPr lang="ko-KR" altLang="en-US" dirty="0"/>
              <a:t>월 금융개혁 입법 가속화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경제에서는 오락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문화 서비스 등 모임과 관련된 지출비가 증가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70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2021-03-06-Sat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85750"/>
            <a:ext cx="8860971" cy="5137838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690513"/>
              <a:chOff x="0" y="0"/>
              <a:chExt cx="11814628" cy="6690513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5651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5651760"/>
                <a:ext cx="11437256" cy="603897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83FE43C-CBC9-445F-9404-90153F15D7D1}"/>
                  </a:ext>
                </a:extLst>
              </p:cNvPr>
              <p:cNvGrpSpPr/>
              <p:nvPr/>
            </p:nvGrpSpPr>
            <p:grpSpPr>
              <a:xfrm>
                <a:off x="11306815" y="5830761"/>
                <a:ext cx="272505" cy="272505"/>
                <a:chOff x="11205557" y="5766827"/>
                <a:chExt cx="373763" cy="373763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4396D67-8C85-4DEF-9FEC-05513D8861F9}"/>
                    </a:ext>
                  </a:extLst>
                </p:cNvPr>
                <p:cNvSpPr/>
                <p:nvPr/>
              </p:nvSpPr>
              <p:spPr>
                <a:xfrm rot="10800000" flipV="1">
                  <a:off x="11205557" y="5766827"/>
                  <a:ext cx="373763" cy="373763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704DEE50-2A87-48F0-8EEA-200A18C6A684}"/>
                    </a:ext>
                  </a:extLst>
                </p:cNvPr>
                <p:cNvSpPr/>
                <p:nvPr/>
              </p:nvSpPr>
              <p:spPr>
                <a:xfrm rot="10800000" flipV="1">
                  <a:off x="11302663" y="5886905"/>
                  <a:ext cx="179550" cy="179550"/>
                </a:xfrm>
                <a:prstGeom prst="arc">
                  <a:avLst>
                    <a:gd name="adj1" fmla="val 17958770"/>
                    <a:gd name="adj2" fmla="val 14529894"/>
                  </a:avLst>
                </a:prstGeom>
                <a:noFill/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4E1BBD4-C946-4784-B22A-6A0AB4EC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2438" y="5835670"/>
                  <a:ext cx="0" cy="144000"/>
                </a:xfrm>
                <a:prstGeom prst="line">
                  <a:avLst/>
                </a:prstGeom>
                <a:ln w="25400" cap="rnd">
                  <a:solidFill>
                    <a:srgbClr val="74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5868086"/>
                <a:ext cx="605548" cy="822427"/>
                <a:chOff x="752474" y="5868085"/>
                <a:chExt cx="871166" cy="98589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006339"/>
                  <a:ext cx="659920" cy="60116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196712"/>
                  <a:ext cx="330200" cy="46226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350000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5868087"/>
                <a:ext cx="605548" cy="822425"/>
                <a:chOff x="752474" y="5868085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018827"/>
                  <a:ext cx="659920" cy="45719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196712"/>
                  <a:ext cx="481563" cy="45719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364273"/>
                  <a:ext cx="272940" cy="45719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DCB17C-E21A-4019-B618-26C3A159EE23}"/>
              </a:ext>
            </a:extLst>
          </p:cNvPr>
          <p:cNvSpPr/>
          <p:nvPr/>
        </p:nvSpPr>
        <p:spPr>
          <a:xfrm>
            <a:off x="4567971" y="304321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08A651-314F-4CF3-9ECC-107C40987498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6749" y="596771"/>
            <a:ext cx="7810500" cy="3616780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C2E1F3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1946542" y="1190431"/>
            <a:ext cx="5092433" cy="4235801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dirty="0">
                  <a:solidFill>
                    <a:srgbClr val="747A90"/>
                  </a:solidFill>
                </a:rPr>
                <a:t>SUCCESS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000" kern="0" dirty="0" err="1">
                  <a:solidFill>
                    <a:srgbClr val="747A90"/>
                  </a:solidFill>
                </a:rPr>
                <a:t>항공소프트웨어프로젝트</a:t>
              </a:r>
              <a:endParaRPr lang="en-US" altLang="ko-KR" sz="800" kern="0" dirty="0">
                <a:solidFill>
                  <a:srgbClr val="747A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20201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어플과 비교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7" name="그림 16" descr="텍스트, 주차장, 스크린샷, 은색이(가) 표시된 사진&#10;&#10;자동 생성된 설명">
            <a:extLst>
              <a:ext uri="{FF2B5EF4-FFF2-40B4-BE49-F238E27FC236}">
                <a16:creationId xmlns:a16="http://schemas.microsoft.com/office/drawing/2014/main" id="{7D06E277-E9C8-44C2-9577-361AB2BED1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75086"/>
            <a:ext cx="1754542" cy="3793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010047-D513-42A1-A697-E80719CAB6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47" y="1575086"/>
            <a:ext cx="1796970" cy="379360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7C363A-873B-4DE8-B126-3344ED2EE985}"/>
              </a:ext>
            </a:extLst>
          </p:cNvPr>
          <p:cNvSpPr/>
          <p:nvPr/>
        </p:nvSpPr>
        <p:spPr>
          <a:xfrm>
            <a:off x="380423" y="1575086"/>
            <a:ext cx="1198613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Android</a:t>
            </a:r>
          </a:p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Play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스토어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4723864" y="1576763"/>
            <a:ext cx="1198613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Apple</a:t>
            </a:r>
          </a:p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앱 스토어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2106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20201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어플과 비교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B1216C-9E9D-4A8D-8D26-45AB512EC2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1" y="1572901"/>
            <a:ext cx="1787846" cy="38656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5644E1-EADA-4302-8917-2494F796C8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8868"/>
            <a:ext cx="1787846" cy="386561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F7D0DD-6F23-4AFF-B027-178704BFF7C4}"/>
              </a:ext>
            </a:extLst>
          </p:cNvPr>
          <p:cNvSpPr/>
          <p:nvPr/>
        </p:nvSpPr>
        <p:spPr>
          <a:xfrm>
            <a:off x="2291094" y="3152874"/>
            <a:ext cx="214320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제품명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타이레놀 검색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7B04141-BC46-4AEC-BE9B-1AFC7847B74E}"/>
              </a:ext>
            </a:extLst>
          </p:cNvPr>
          <p:cNvSpPr/>
          <p:nvPr/>
        </p:nvSpPr>
        <p:spPr>
          <a:xfrm>
            <a:off x="2637983" y="2353444"/>
            <a:ext cx="1508287" cy="747095"/>
          </a:xfrm>
          <a:prstGeom prst="rightArrow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E3D0D6E-823A-4D78-B52D-D1D75DC20E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177" y="1558867"/>
            <a:ext cx="1787846" cy="386561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2DA5095-3856-44D2-B37B-E0931BAD2E9A}"/>
              </a:ext>
            </a:extLst>
          </p:cNvPr>
          <p:cNvSpPr/>
          <p:nvPr/>
        </p:nvSpPr>
        <p:spPr>
          <a:xfrm>
            <a:off x="6564093" y="3152874"/>
            <a:ext cx="1116168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2329054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91681" y="1314541"/>
            <a:ext cx="7032694" cy="2121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본 팀은 약품의 이름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제약회사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코드 등등 복잡하게 기재할 필요 없이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또 매번 귀찮음을 감수하면서 약품의 외형을 입력하는 기존 애플리케이션들과 달리 휴대폰 카메라에 검색하고자 하는 약품을 비추기만 하면 해당 약이 검색된다는 점에서 사용 방법도 간단하고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어플을 사용하기에 무리가 있던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사용자에게까지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큰 도움이 될 수 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91680" y="884234"/>
            <a:ext cx="22653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편의성 도모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91680" y="3494974"/>
            <a:ext cx="20201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약 복용시간 알람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1680" y="3915504"/>
            <a:ext cx="7056784" cy="170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이미 해당 기능을 제공하는 애플리케이션이 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 해당 어플은 알람 기능만 제공하고 그 외 보조적인 기능은 없다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본 팀은 약품의 정보를 제공하는 기능에 추가로 복용시간 알람 기능 또한 탑재할 예정이며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추가로 여러 다른 보조적인 역할을 수행할 수 있는 기능들을 탑재할 예정이다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2015959" cy="523220"/>
            <a:chOff x="-324544" y="1170577"/>
            <a:chExt cx="2015959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-324544" y="3448807"/>
            <a:ext cx="1968201" cy="523220"/>
            <a:chOff x="-324544" y="1170577"/>
            <a:chExt cx="1968201" cy="523220"/>
          </a:xfrm>
        </p:grpSpPr>
        <p:sp>
          <p:nvSpPr>
            <p:cNvPr id="24" name="직사각형 23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80682" y="1170577"/>
              <a:ext cx="562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9805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514104" cy="1008845"/>
            <a:chOff x="4814805" y="2369750"/>
            <a:chExt cx="3514104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5141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세부사항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2533066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레이아웃 토대로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구축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59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976457"/>
            <a:ext cx="54248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터미널을 통해 </a:t>
            </a:r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 프로젝트 저장소 생성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2863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514104" cy="1008845"/>
            <a:chOff x="4814805" y="2369750"/>
            <a:chExt cx="3514104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5141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세부사항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34156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5.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소스코드 업로드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464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976457"/>
            <a:ext cx="55499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터미널을 통해 </a:t>
            </a:r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졸업프로젝트 저장소에</a:t>
            </a:r>
            <a:endParaRPr lang="en-US" altLang="ko-KR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첫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commit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을 한 화면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EC8AAD1-EBE7-4B3E-B065-5D41E667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72" y="1745898"/>
            <a:ext cx="6763533" cy="35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672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976457"/>
            <a:ext cx="62969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Virtualenv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를 통해 가상화 진행 후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서버를 구축한 화면</a:t>
            </a:r>
            <a:endParaRPr lang="en-US" altLang="ko-KR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6BDB4D-E4DC-4AC8-9F59-18EEA359D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99" y="1607328"/>
            <a:ext cx="7164288" cy="36498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69B3C1-CE9E-475C-A535-9349A50B2FE5}"/>
              </a:ext>
            </a:extLst>
          </p:cNvPr>
          <p:cNvSpPr/>
          <p:nvPr/>
        </p:nvSpPr>
        <p:spPr>
          <a:xfrm>
            <a:off x="1595978" y="5166906"/>
            <a:ext cx="38924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2-1.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구축한 서버를 </a:t>
            </a:r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7383295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976457"/>
            <a:ext cx="56428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3. 2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에서 구축한 서버를 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local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환경에서 구동한 화면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19116" cy="523220"/>
            <a:chOff x="-324544" y="1170577"/>
            <a:chExt cx="1919116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AAB1AEF-AFED-4BF2-95B9-B999AC838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29412"/>
            <a:ext cx="7202673" cy="36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509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8167" y="814988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66772" y="2369750"/>
            <a:ext cx="4403770" cy="1008845"/>
            <a:chOff x="4814805" y="2369750"/>
            <a:chExt cx="4403770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440377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진행 예정사항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4731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673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4127520" y="4798708"/>
            <a:ext cx="888961" cy="624880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283029" y="285751"/>
            <a:ext cx="8577942" cy="42388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5008E-36E9-4476-AE67-840044AEE8EA}"/>
              </a:ext>
            </a:extLst>
          </p:cNvPr>
          <p:cNvSpPr/>
          <p:nvPr/>
        </p:nvSpPr>
        <p:spPr>
          <a:xfrm>
            <a:off x="4567971" y="306570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283029" y="4524570"/>
            <a:ext cx="8577942" cy="452923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100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SUCCESS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8480112" y="4658821"/>
            <a:ext cx="204379" cy="204379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9F2FFA-7F4A-40A3-8FD9-B117E48F14E9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569748"/>
            <a:ext cx="387903" cy="196534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564355" y="4686815"/>
            <a:ext cx="454161" cy="616820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120704" y="4686816"/>
            <a:ext cx="454161" cy="616819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32373F-DDFF-4FB8-B292-4F21BAED3CBE}"/>
              </a:ext>
            </a:extLst>
          </p:cNvPr>
          <p:cNvSpPr txBox="1"/>
          <p:nvPr/>
        </p:nvSpPr>
        <p:spPr>
          <a:xfrm>
            <a:off x="1834764" y="2220495"/>
            <a:ext cx="114787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C02B8B-9A35-45B6-999A-99E6812E77DA}"/>
              </a:ext>
            </a:extLst>
          </p:cNvPr>
          <p:cNvCxnSpPr/>
          <p:nvPr/>
        </p:nvCxnSpPr>
        <p:spPr>
          <a:xfrm>
            <a:off x="1834764" y="2220495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168C45-B3A3-4C9A-BC52-2DC365300FA4}"/>
              </a:ext>
            </a:extLst>
          </p:cNvPr>
          <p:cNvCxnSpPr/>
          <p:nvPr/>
        </p:nvCxnSpPr>
        <p:spPr>
          <a:xfrm>
            <a:off x="1834764" y="2607449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241F0F-A918-4D7D-9976-5F5A2C5BB32C}"/>
              </a:ext>
            </a:extLst>
          </p:cNvPr>
          <p:cNvSpPr txBox="1"/>
          <p:nvPr/>
        </p:nvSpPr>
        <p:spPr>
          <a:xfrm>
            <a:off x="5000638" y="624070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33C29-21B8-419E-94A5-15C7B7431CEC}"/>
              </a:ext>
            </a:extLst>
          </p:cNvPr>
          <p:cNvSpPr txBox="1"/>
          <p:nvPr/>
        </p:nvSpPr>
        <p:spPr>
          <a:xfrm>
            <a:off x="5000638" y="3439304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653A2-1E1E-445C-B1ED-49D35787F80B}"/>
              </a:ext>
            </a:extLst>
          </p:cNvPr>
          <p:cNvSpPr txBox="1"/>
          <p:nvPr/>
        </p:nvSpPr>
        <p:spPr>
          <a:xfrm>
            <a:off x="5362382" y="3547026"/>
            <a:ext cx="259399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 예정사항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78722-0F56-465E-ACBF-B19217BAF8B6}"/>
              </a:ext>
            </a:extLst>
          </p:cNvPr>
          <p:cNvSpPr txBox="1"/>
          <p:nvPr/>
        </p:nvSpPr>
        <p:spPr>
          <a:xfrm>
            <a:off x="5367999" y="746846"/>
            <a:ext cx="2300345" cy="25583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진행사항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자료조사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특정 약품 간소화 하여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약품 데이터베이스 찾기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애플리케이션 레이아웃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레이아웃토대로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UI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구축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소스코드 업로드</a:t>
            </a:r>
          </a:p>
        </p:txBody>
      </p:sp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96584" y="2280185"/>
            <a:ext cx="2395696" cy="24090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96584" y="3311562"/>
            <a:ext cx="2971760" cy="24090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96584" y="4361382"/>
            <a:ext cx="2395696" cy="24090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45808" y="3713837"/>
            <a:ext cx="3672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단계별 서비스 계획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Alpha (2016.09)</a:t>
            </a:r>
          </a:p>
          <a:p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Beta (2017.09)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Launch(2018.09)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-5347529" y="-1526202"/>
            <a:ext cx="8767401" cy="8767405"/>
          </a:xfrm>
          <a:prstGeom prst="ellipse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131455" y="-436040"/>
            <a:ext cx="6587078" cy="6587081"/>
          </a:xfrm>
          <a:prstGeom prst="ellipse">
            <a:avLst/>
          </a:prstGeom>
          <a:solidFill>
            <a:srgbClr val="FF7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-2709468" y="779010"/>
            <a:ext cx="4156979" cy="4156980"/>
          </a:xfrm>
          <a:prstGeom prst="ellipse">
            <a:avLst/>
          </a:prstGeom>
          <a:solidFill>
            <a:srgbClr val="FF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4830" y="2196941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73204" y="2400638"/>
            <a:ext cx="381642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979712" y="3432015"/>
            <a:ext cx="250991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771800" y="4481835"/>
            <a:ext cx="171782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431650" y="235350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416048" y="337801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416048" y="442783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995936" y="1345332"/>
            <a:ext cx="2795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[OUR MISSION]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9961" y="2572868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프론트엔드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부분의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프로토타입 제작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69961" y="3227392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ko-KR" altLang="en-US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학습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44008" y="3552469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학습 진행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4830" y="4291791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API 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448B2F-1647-4928-9CF5-719FFC988EF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CB6AF7-0CD3-4270-A76C-10C738345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F833DA-A1A3-4251-8BC0-F992337E1062}"/>
              </a:ext>
            </a:extLst>
          </p:cNvPr>
          <p:cNvSpPr/>
          <p:nvPr/>
        </p:nvSpPr>
        <p:spPr>
          <a:xfrm>
            <a:off x="4644008" y="4594611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 information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50148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2" name="Picture 4" descr="http://www.techwil.com/wp-content/uploads/2015/05/o-HAPPY-YOUNG-PEOPLE-facebook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3"/>
          <a:stretch/>
        </p:blipFill>
        <p:spPr bwMode="auto">
          <a:xfrm>
            <a:off x="-3398" y="0"/>
            <a:ext cx="9150796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9144000" cy="579464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89761" y="1489348"/>
            <a:ext cx="13644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[Q&amp;A]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459" y="2142644"/>
            <a:ext cx="2759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440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0507" r="9110" b="11888"/>
          <a:stretch/>
        </p:blipFill>
        <p:spPr bwMode="auto">
          <a:xfrm>
            <a:off x="-57955" y="870628"/>
            <a:ext cx="9259910" cy="49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870628"/>
            <a:ext cx="9144000" cy="4939200"/>
          </a:xfrm>
          <a:prstGeom prst="rect">
            <a:avLst/>
          </a:prstGeom>
          <a:solidFill>
            <a:schemeClr val="tx1">
              <a:lumMod val="75000"/>
              <a:lumOff val="2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713440" y="3126100"/>
            <a:ext cx="2171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보람 M" panose="02020603020101020101" pitchFamily="18" charset="-127"/>
                <a:ea typeface="보람 M" panose="02020603020101020101" pitchFamily="18" charset="-127"/>
              </a:rPr>
              <a:t>전체 페이지 구상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보람 M" panose="02020603020101020101" pitchFamily="18" charset="-127"/>
              <a:ea typeface="보람 M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3193" y="1489348"/>
            <a:ext cx="11176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B14E55-9A17-475B-BD68-B0B510E80A41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57C32-9C22-4007-B0DC-D8AFEC9AD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72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14805" y="2369750"/>
            <a:ext cx="35141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rPr>
              <a:t>Project </a:t>
            </a:r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보람 M" panose="02020603020101020101" pitchFamily="18" charset="-127"/>
                <a:ea typeface="보람 M" panose="02020603020101020101" pitchFamily="18" charset="-127"/>
              </a:rPr>
              <a:t>진행사항</a:t>
            </a:r>
            <a:endParaRPr lang="en-US" altLang="ko-KR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보람 M" panose="02020603020101020101" pitchFamily="18" charset="-127"/>
              <a:ea typeface="보람 M" panose="02020603020101020101" pitchFamily="18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2892A-AFA5-4E05-95A2-8012498417DD}"/>
              </a:ext>
            </a:extLst>
          </p:cNvPr>
          <p:cNvSpPr/>
          <p:nvPr/>
        </p:nvSpPr>
        <p:spPr>
          <a:xfrm>
            <a:off x="4932040" y="3031421"/>
            <a:ext cx="1455848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 AI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자료조사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0704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09376" y="2389615"/>
            <a:ext cx="4700891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67544" y="2316301"/>
            <a:ext cx="1537600" cy="1496857"/>
            <a:chOff x="1038550" y="1445129"/>
            <a:chExt cx="1537600" cy="1496857"/>
          </a:xfrm>
        </p:grpSpPr>
        <p:sp>
          <p:nvSpPr>
            <p:cNvPr id="7" name="타원 6"/>
            <p:cNvSpPr/>
            <p:nvPr/>
          </p:nvSpPr>
          <p:spPr>
            <a:xfrm>
              <a:off x="1061154" y="1445129"/>
              <a:ext cx="1496857" cy="1496857"/>
            </a:xfrm>
            <a:prstGeom prst="ellipse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038550" y="1611074"/>
              <a:ext cx="153760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AI</a:t>
              </a:r>
            </a:p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자료조사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2412773" y="319305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412776" y="3613103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14859" y="5440392"/>
            <a:ext cx="437864" cy="304271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95C2A2-2181-4B4D-A9FD-BCCF781D2D2E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BF009C-7C56-49BD-9993-21E61EA73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2F2EBA-0810-4108-9B47-1ADA2DC11335}"/>
              </a:ext>
            </a:extLst>
          </p:cNvPr>
          <p:cNvSpPr txBox="1"/>
          <p:nvPr/>
        </p:nvSpPr>
        <p:spPr>
          <a:xfrm>
            <a:off x="270343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14D00B-4519-4ED7-9A95-D7A85E47699B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BD1FEB-63C6-494D-AEA2-9EB0009D8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94" y="2976867"/>
            <a:ext cx="3246611" cy="948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55EFCB-9457-4836-B144-00FA1D3439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674" y="600500"/>
            <a:ext cx="3884781" cy="189686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A16B5-9D73-4E67-B665-A9CA35FEAAD7}"/>
              </a:ext>
            </a:extLst>
          </p:cNvPr>
          <p:cNvSpPr/>
          <p:nvPr/>
        </p:nvSpPr>
        <p:spPr>
          <a:xfrm>
            <a:off x="3609376" y="4013213"/>
            <a:ext cx="4700891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구글에서 공개한 라이브러리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Pytorch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함께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분야에서 가장 널리 알려지고 사용되는 라이브러리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B1ED6275-BF1A-4F8F-9810-83101443F0E7}"/>
              </a:ext>
            </a:extLst>
          </p:cNvPr>
          <p:cNvSpPr/>
          <p:nvPr/>
        </p:nvSpPr>
        <p:spPr>
          <a:xfrm>
            <a:off x="3256358" y="2261342"/>
            <a:ext cx="360040" cy="726873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040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67544" y="2316301"/>
            <a:ext cx="1537600" cy="1496857"/>
            <a:chOff x="1038550" y="1445129"/>
            <a:chExt cx="1537600" cy="1496857"/>
          </a:xfrm>
        </p:grpSpPr>
        <p:sp>
          <p:nvSpPr>
            <p:cNvPr id="7" name="타원 6"/>
            <p:cNvSpPr/>
            <p:nvPr/>
          </p:nvSpPr>
          <p:spPr>
            <a:xfrm>
              <a:off x="1061154" y="1445129"/>
              <a:ext cx="1496857" cy="1496857"/>
            </a:xfrm>
            <a:prstGeom prst="ellipse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038550" y="1611074"/>
              <a:ext cx="153760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AI</a:t>
              </a:r>
            </a:p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자료조사</a:t>
              </a:r>
              <a:endPara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2412773" y="319305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412776" y="3613103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14859" y="5440392"/>
            <a:ext cx="437864" cy="304271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95C2A2-2181-4B4D-A9FD-BCCF781D2D2E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BBF009C-7C56-49BD-9993-21E61EA73D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2F2EBA-0810-4108-9B47-1ADA2DC11335}"/>
              </a:ext>
            </a:extLst>
          </p:cNvPr>
          <p:cNvSpPr txBox="1"/>
          <p:nvPr/>
        </p:nvSpPr>
        <p:spPr>
          <a:xfrm>
            <a:off x="270343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14D00B-4519-4ED7-9A95-D7A85E47699B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BD1FEB-63C6-494D-AEA2-9EB0009D8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45" y="723187"/>
            <a:ext cx="3246611" cy="94801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A16B5-9D73-4E67-B665-A9CA35FEAAD7}"/>
              </a:ext>
            </a:extLst>
          </p:cNvPr>
          <p:cNvSpPr/>
          <p:nvPr/>
        </p:nvSpPr>
        <p:spPr>
          <a:xfrm>
            <a:off x="2699792" y="1561356"/>
            <a:ext cx="5954060" cy="3791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⦁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 포인트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우리에게 주어진 문제는 이미지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태깅에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관한 작업이기 때문에 데이터 포인트는 사진이 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⦁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작업에서 기대하는 출력은 사진을 입력하였을 때 나올 수 있는 ‘강아지’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고양이’ 등과 같은 태그이다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⦁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알고리즘의 성능을 측정하는 방법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알고리즘의 현재 출력과 기대 출력 간의 차이를 결정하기 위해 필요하다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측정값은 알고리즘의 작동 방식을 교정하기 위한 신호로 다시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이런 수정 단계를 학습이라고 말한다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7857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518335" cy="1363402"/>
            <a:chOff x="4814805" y="2369750"/>
            <a:chExt cx="3518335" cy="1363402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518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세부사항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32040" y="3031421"/>
              <a:ext cx="2276585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특정 약품 간소화하여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약품 데이터베이스 찾기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028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91681" y="1406764"/>
            <a:ext cx="7032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약품의 종류는 아주 방대하기 때문에 특정 약품으로 간소화를 진행하였다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근이완제는 종류가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종류 미만이고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특징이 명확하다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91680" y="976457"/>
            <a:ext cx="19607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특정약품 간소화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943977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A7820E-52CA-4120-ADB2-5A4BB8B2D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39" y="2301065"/>
            <a:ext cx="2030785" cy="11128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CBD756-AE77-4EF7-B58E-BEA5ABE11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39" y="3852926"/>
            <a:ext cx="2030785" cy="11128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4DDE5B-F661-428B-81D4-FBF2213D7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03" y="2301065"/>
            <a:ext cx="2030785" cy="11128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F6D60A-B3C7-4446-801C-16EDC19B45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85" y="3852926"/>
            <a:ext cx="2030785" cy="11128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D4A1A2-9873-41E7-9668-9070D1BE2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86" y="2301065"/>
            <a:ext cx="2030785" cy="11128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27DCDAA-7590-438D-B1FD-1A4E7202E5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61" y="3852926"/>
            <a:ext cx="2029927" cy="11124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9A8AB69-355D-4BD2-9E05-D38B989F2B06}"/>
              </a:ext>
            </a:extLst>
          </p:cNvPr>
          <p:cNvSpPr/>
          <p:nvPr/>
        </p:nvSpPr>
        <p:spPr>
          <a:xfrm>
            <a:off x="3930739" y="5067579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바클란정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 mg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712FCF-DFF6-4DC4-A2DA-F580C6C8F603}"/>
              </a:ext>
            </a:extLst>
          </p:cNvPr>
          <p:cNvSpPr/>
          <p:nvPr/>
        </p:nvSpPr>
        <p:spPr>
          <a:xfrm>
            <a:off x="1450085" y="5067579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아노렉스캡슐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25 mg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A0DDEC-12E9-4633-8A90-FA82791BCD2A}"/>
              </a:ext>
            </a:extLst>
          </p:cNvPr>
          <p:cNvSpPr/>
          <p:nvPr/>
        </p:nvSpPr>
        <p:spPr>
          <a:xfrm>
            <a:off x="6311049" y="5067579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렉스펜정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 mg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C388176-D396-4D7E-B320-0D3A8BE483A0}"/>
              </a:ext>
            </a:extLst>
          </p:cNvPr>
          <p:cNvSpPr/>
          <p:nvPr/>
        </p:nvSpPr>
        <p:spPr>
          <a:xfrm>
            <a:off x="6311049" y="3448764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셀라펜정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BE14F96-936D-4214-9EAD-7B05A2BDC1AE}"/>
              </a:ext>
            </a:extLst>
          </p:cNvPr>
          <p:cNvSpPr/>
          <p:nvPr/>
        </p:nvSpPr>
        <p:spPr>
          <a:xfrm>
            <a:off x="1450085" y="3448764"/>
            <a:ext cx="2131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한미리렉스정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200 mg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547D5C-DC58-4F63-A9F1-01286D4EFE05}"/>
              </a:ext>
            </a:extLst>
          </p:cNvPr>
          <p:cNvSpPr/>
          <p:nvPr/>
        </p:nvSpPr>
        <p:spPr>
          <a:xfrm>
            <a:off x="3930739" y="3448764"/>
            <a:ext cx="2030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바클란정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 mg</a:t>
            </a:r>
          </a:p>
        </p:txBody>
      </p:sp>
    </p:spTree>
    <p:extLst>
      <p:ext uri="{BB962C8B-B14F-4D97-AF65-F5344CB8AC3E}">
        <p14:creationId xmlns:p14="http://schemas.microsoft.com/office/powerpoint/2010/main" val="40058916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3518335" cy="1008845"/>
            <a:chOff x="4814805" y="2369750"/>
            <a:chExt cx="351833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51833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Project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보람 M" panose="02020603020101020101" pitchFamily="18" charset="-127"/>
                  <a:ea typeface="보람 M" panose="02020603020101020101" pitchFamily="18" charset="-127"/>
                </a:rPr>
                <a:t> 세부사항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2411238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애플리케이션 레이아웃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44175" y="5462344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458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737</Words>
  <Application>Microsoft Office PowerPoint</Application>
  <PresentationFormat>화면 슬라이드 쇼(16:10)</PresentationFormat>
  <Paragraphs>212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나눔스퀘어</vt:lpstr>
      <vt:lpstr>Arial</vt:lpstr>
      <vt:lpstr>나눔스퀘어 Bold</vt:lpstr>
      <vt:lpstr>맑은 고딕</vt:lpstr>
      <vt:lpstr>야놀자 야체 B</vt:lpstr>
      <vt:lpstr>나눔고딕 ExtraBold</vt:lpstr>
      <vt:lpstr>배달의민족 주아</vt:lpstr>
      <vt:lpstr>나눔바른고딕 Light</vt:lpstr>
      <vt:lpstr>나눔손글씨 펜</vt:lpstr>
      <vt:lpstr>나눔고딕</vt:lpstr>
      <vt:lpstr>보람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김정빈</cp:lastModifiedBy>
  <cp:revision>263</cp:revision>
  <dcterms:created xsi:type="dcterms:W3CDTF">2006-10-05T04:04:58Z</dcterms:created>
  <dcterms:modified xsi:type="dcterms:W3CDTF">2021-03-06T15:45:42Z</dcterms:modified>
</cp:coreProperties>
</file>